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315" r:id="rId5"/>
    <p:sldId id="307" r:id="rId6"/>
    <p:sldId id="301" r:id="rId7"/>
    <p:sldId id="308" r:id="rId8"/>
    <p:sldId id="302" r:id="rId9"/>
    <p:sldId id="309" r:id="rId10"/>
    <p:sldId id="303" r:id="rId11"/>
    <p:sldId id="310" r:id="rId12"/>
    <p:sldId id="304" r:id="rId13"/>
    <p:sldId id="311" r:id="rId14"/>
    <p:sldId id="305" r:id="rId15"/>
    <p:sldId id="312" r:id="rId16"/>
    <p:sldId id="306" r:id="rId17"/>
    <p:sldId id="313" r:id="rId18"/>
    <p:sldId id="300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800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1" d="100"/>
          <a:sy n="101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A2E0BA-9E28-4A91-B3A3-ED54B07E5F77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24AA5A-92FF-4F80-B4CC-E84046FC7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2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AF27-C528-4F54-991E-BF50C57A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83F3-70B8-4CCD-9DF5-7AAD3A43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9F11-7284-4F30-AFEB-FC85FE42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8CEF-0248-4ECF-AB2F-9C8CB3347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D11F-9776-48FE-AFA0-37F2355C0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BE60-04D8-4A03-BCA3-BC3FB5EB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5D34-3AFC-4959-883B-F56754CE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03BC-3732-4548-9A74-A7C3674C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4D5A-8006-4B5D-8BCA-406D6589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5E29-2881-4534-966C-580C58872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93D7-58C8-4BE7-B32D-59AF9F2CC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A85DFA6-498F-43D7-ADD4-11E11596F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FF0000"/>
                </a:solidFill>
                <a:latin typeface="+mn-lt"/>
              </a:rPr>
              <a:t>Антитеррористическая </a:t>
            </a:r>
            <a:r>
              <a:rPr lang="ru-RU" sz="2800" b="0" dirty="0" smtClean="0">
                <a:solidFill>
                  <a:srgbClr val="FF0000"/>
                </a:solidFill>
                <a:latin typeface="+mn-lt"/>
              </a:rPr>
              <a:t>Безопасность  </a:t>
            </a:r>
            <a:endParaRPr lang="ru-RU" sz="2800" b="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 descr="2848-1640-8251-9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0871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84" y="692696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90033"/>
                </a:solidFill>
                <a:latin typeface="+mn-lt"/>
              </a:rPr>
              <a:t>Применение опасных химических и бактериологических веществ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92" y="1700808"/>
            <a:ext cx="7859216" cy="44200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применении опасных веществ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396044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Проявлять наблюдательность и бдительность при обнаружении неизвестных веществ, запахов, странных мест их размещения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Немедленно доложить на пост охраны и начальнику (работнику) отдел безопасности и охраны труда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После объявления эвакуации сохранять спокойствие и организованно покинуть здание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Четко выполнять указания руководства, работников службы безопасности и сотрудников спецслужб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990033"/>
                </a:solidFill>
                <a:latin typeface="+mn-lt"/>
              </a:rPr>
              <a:t>Сообщения</a:t>
            </a: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 о минировании</a:t>
            </a:r>
          </a:p>
        </p:txBody>
      </p:sp>
      <p:pic>
        <p:nvPicPr>
          <p:cNvPr id="5" name="Содержимое 4" descr="m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200800" cy="4890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28" y="620688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поступлении сообщения о теракте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48472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Сообщить о поступлении сообщения на пост охраны, начальнику отдела безопасности и охраны труда или </a:t>
            </a:r>
            <a:r>
              <a:rPr lang="ru-RU" sz="2400" dirty="0" smtClean="0">
                <a:solidFill>
                  <a:schemeClr val="bg1"/>
                </a:solidFill>
              </a:rPr>
              <a:t>Директору организации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Постараться дословно запомнить разговор (при звонке по телефону) и зафиксировать его на бумаге, отметить точное время начала разговора и его окончания, запомнить и записать особенности речи звонившего, сопутствующие шумы.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После принятия решения о мерах защиты </a:t>
            </a:r>
            <a:r>
              <a:rPr lang="ru-RU" sz="2400" dirty="0" smtClean="0">
                <a:solidFill>
                  <a:schemeClr val="bg1"/>
                </a:solidFill>
              </a:rPr>
              <a:t>Директора учреждения ГБСУ СО СРЦ «Надежда» Забайкальского края четко </a:t>
            </a:r>
            <a:r>
              <a:rPr lang="ru-RU" sz="2400" dirty="0" smtClean="0">
                <a:solidFill>
                  <a:schemeClr val="bg1"/>
                </a:solidFill>
              </a:rPr>
              <a:t>выполнять все указания и сохранять спокойствие.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Угрозы в письменном виде</a:t>
            </a:r>
          </a:p>
        </p:txBody>
      </p:sp>
      <p:pic>
        <p:nvPicPr>
          <p:cNvPr id="6" name="Содержимое 5" descr="Безымянный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056784" cy="4430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28" y="54868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в случае поступления угроз в письменном виде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48472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Обращаться с полученным документом предельно осторожно: поместить его в чистый полиэтиленовый пакет, нечего не выбрасывать (конверт, все вложения, обрезки);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Постараться не оставлять на документе отпечатков своих пальцев;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Представить полученный документ ректору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лицу исполняющему его обязанности или начальнику отдела безопасности и охраны труда, для передачи информации в правоохранительные органы.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476672"/>
            <a:ext cx="7920880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990033"/>
                </a:solidFill>
                <a:latin typeface="+mn-lt"/>
              </a:rPr>
              <a:t>Информационные атаки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428736"/>
            <a:ext cx="722304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036" y="76470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для профилактики информационных атак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39248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Воздержитесь от посещения сомнительных групп и сайтов в интернете;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отвечайте на сообщения с угрозами в свой адрес или адрес родственников;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вступайте в переписку с незнакомыми людьми из виртуальной среды;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 попытке оказать давление немедленно сообщать сотрудникам правоохранительных органов;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сообщать посторонним свои персональные данные, адрес проживания и место учебы.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76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90033"/>
                </a:solidFill>
              </a:rPr>
              <a:t>ОСНОВНАЯ ЦЕЛЬ!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1376" y="83631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СБЕРЕЖЕНИЕ ЖИЗНИ И ЗДОРОВЬЯ,</a:t>
            </a:r>
          </a:p>
          <a:p>
            <a:pPr algn="ctr"/>
            <a:r>
              <a:rPr lang="ru-RU" dirty="0" smtClean="0">
                <a:solidFill>
                  <a:srgbClr val="990033"/>
                </a:solidFill>
              </a:rPr>
              <a:t>ИЗБЕЖАТЬ </a:t>
            </a:r>
            <a:r>
              <a:rPr lang="ru-RU" dirty="0" smtClean="0">
                <a:solidFill>
                  <a:schemeClr val="bg1"/>
                </a:solidFill>
              </a:rPr>
              <a:t>ТРАГЕДИИ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850732"/>
            <a:ext cx="6913326" cy="43460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708920"/>
            <a:ext cx="8229600" cy="10367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400" b="1" dirty="0" smtClean="0">
                <a:solidFill>
                  <a:srgbClr val="800000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800000"/>
                </a:solidFill>
                <a:cs typeface="Times New Roman" pitchFamily="18" charset="0"/>
              </a:rPr>
              <a:t>Основные понятия</a:t>
            </a:r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Терроризм</a:t>
            </a:r>
            <a:r>
              <a:rPr lang="ru-RU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— </a:t>
            </a:r>
            <a:r>
              <a:rPr lang="ru-RU" dirty="0">
                <a:solidFill>
                  <a:schemeClr val="bg1"/>
                </a:solidFill>
              </a:rPr>
              <a:t>идеология насилия и практика воздействия на принятие решения органами государственной власти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связанные с устрашением населения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dirty="0">
                <a:solidFill>
                  <a:schemeClr val="bg1"/>
                </a:solidFill>
              </a:rPr>
              <a:t>иными формами противоправных насильственных действий</a:t>
            </a:r>
            <a:r>
              <a:rPr lang="ru-RU" dirty="0" smtClean="0"/>
              <a:t>.</a:t>
            </a:r>
            <a:endParaRPr lang="ru-RU" dirty="0">
              <a:cs typeface="Times New Roman" pitchFamily="18" charset="0"/>
            </a:endParaRPr>
          </a:p>
          <a:p>
            <a:pPr marL="136525" indent="0" eaLnBrk="1" hangingPunct="1">
              <a:buNone/>
            </a:pPr>
            <a:endParaRPr lang="ru-RU" dirty="0" smtClean="0"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FFFF00"/>
                </a:solidFill>
                <a:cs typeface="Times New Roman" pitchFamily="18" charset="0"/>
              </a:rPr>
              <a:t>Антитеррор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—  </a:t>
            </a:r>
            <a:r>
              <a:rPr lang="ru-RU" dirty="0" smtClean="0">
                <a:solidFill>
                  <a:schemeClr val="bg1"/>
                </a:solidFill>
              </a:rPr>
              <a:t>комплекс мероприятий по предупреждению, нейтрализации терроризма и его последствий.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4632" cy="12561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Возможные виды террористической деятельности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846640" cy="45365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Захват заложников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огнестрельного оружия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взрывных устройств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Применение химических, бактериологических средств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Распространение ложной информации о возможном совершении теракта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Информационные атаки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528" y="1416350"/>
            <a:ext cx="7252944" cy="4837714"/>
          </a:xfr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Захват заложников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57566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Поведение при захвате заложников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70852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Основная цель – самосохранение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Постарайтесь заблокироваться в помещении, если не удалось покинуть здание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теряйте самообладания и выдержку не бегите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спорьте с террористами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допускайте высказываний и жестов, которые могут привести к обострению ситуации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Воздерживайтесь от разговоров с окружающими.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Держитесь по возможности дальше от окон и дверей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Помните, что после получения информации о захвате, спецслужбы немедленно начинают действовать</a:t>
            </a:r>
          </a:p>
          <a:p>
            <a:pPr marL="136525" indent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огнестрельного оружия</a:t>
            </a:r>
          </a:p>
        </p:txBody>
      </p:sp>
      <p:pic>
        <p:nvPicPr>
          <p:cNvPr id="5" name="Содержимое 4" descr="Безымянный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033" y="1600200"/>
            <a:ext cx="70359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990033"/>
                </a:solidFill>
              </a:rPr>
              <a:t>Поведение при </a:t>
            </a:r>
            <a:r>
              <a:rPr lang="ru-RU" sz="3600" dirty="0" smtClean="0">
                <a:solidFill>
                  <a:srgbClr val="990033"/>
                </a:solidFill>
              </a:rPr>
              <a:t>применении огнестрельного оружия</a:t>
            </a:r>
            <a:endParaRPr lang="ru-RU" sz="3600" dirty="0" smtClean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8525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Сообщить о происшествии в правоохранительные органы любым доступным способом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 невозможности покинуть кабинет заблокировать двери подручными средствами (столы, стулья, шкафы)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предпринимать попыток обезоружить нападающего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Держаться на максимально удаленной дистанции за укрытием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При визуальном контакте со стрелком немедленно уйти с траектории ведения огня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Следовать указаниям руководства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сотрудников отдела безопасности и охраны труда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52400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990033"/>
                </a:solidFill>
                <a:latin typeface="+mn-lt"/>
              </a:rPr>
              <a:t>Применение взрывных устройств</a:t>
            </a:r>
          </a:p>
        </p:txBody>
      </p:sp>
      <p:pic>
        <p:nvPicPr>
          <p:cNvPr id="6" name="Содержимое 5" descr="Безымянный колла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908720"/>
            <a:ext cx="6984776" cy="540000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4632" cy="468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0033"/>
                </a:solidFill>
                <a:latin typeface="+mn-lt"/>
              </a:rPr>
              <a:t>Поведение при обнаружении предмета, похожего на взрывное устройство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6084" y="1196752"/>
            <a:ext cx="8229600" cy="489654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Незамедлительно сообщить о находке на пост охраны и сотрудникам отдела безопасности и охраны труда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допускать к предмету людей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Держаться на безопасном расстоянии, не трогать, не вскрывать, не перемещать предмет, не использовать сотовый телефон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После объявления эвакуации сохранять спокойствие и организованно покинуть здание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сообщать информацию об угрозе другим лицам, во избежание паники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Четко следовать указаниям руководства, отдела безопасности и сотрудников спецслужб 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908</TotalTime>
  <Words>576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Антитеррористическая Безопасность  </vt:lpstr>
      <vt:lpstr>Основные понятия </vt:lpstr>
      <vt:lpstr>Возможные виды террористической деятельности</vt:lpstr>
      <vt:lpstr>Захват заложников</vt:lpstr>
      <vt:lpstr>Поведение при захвате заложников</vt:lpstr>
      <vt:lpstr>Применение огнестрельного оружия</vt:lpstr>
      <vt:lpstr>Поведение при применении огнестрельного оружия</vt:lpstr>
      <vt:lpstr>Применение взрывных устройств</vt:lpstr>
      <vt:lpstr>Поведение при обнаружении предмета, похожего на взрывное устройство</vt:lpstr>
      <vt:lpstr>Применение опасных химических и бактериологических веществ</vt:lpstr>
      <vt:lpstr>Поведение при применении опасных веществ</vt:lpstr>
      <vt:lpstr>Сообщения о минировании</vt:lpstr>
      <vt:lpstr>Поведение при поступлении сообщения о теракте</vt:lpstr>
      <vt:lpstr>Угрозы в письменном виде</vt:lpstr>
      <vt:lpstr>Поведение в случае поступления угроз в письменном виде</vt:lpstr>
      <vt:lpstr>Информационные атаки</vt:lpstr>
      <vt:lpstr>Поведение для профилактики информационных атак</vt:lpstr>
      <vt:lpstr>ОСНОВНАЯ ЦЕЛЬ!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Экономист</cp:lastModifiedBy>
  <cp:revision>92</cp:revision>
  <dcterms:created xsi:type="dcterms:W3CDTF">2008-03-23T12:23:46Z</dcterms:created>
  <dcterms:modified xsi:type="dcterms:W3CDTF">2023-09-13T06:55:40Z</dcterms:modified>
</cp:coreProperties>
</file>